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840" r:id="rId1"/>
  </p:sldMasterIdLst>
  <p:notesMasterIdLst>
    <p:notesMasterId r:id="rId12"/>
  </p:notesMasterIdLst>
  <p:sldIdLst>
    <p:sldId id="262" r:id="rId2"/>
    <p:sldId id="256" r:id="rId3"/>
    <p:sldId id="257" r:id="rId4"/>
    <p:sldId id="258" r:id="rId5"/>
    <p:sldId id="260" r:id="rId6"/>
    <p:sldId id="268" r:id="rId7"/>
    <p:sldId id="269" r:id="rId8"/>
    <p:sldId id="264" r:id="rId9"/>
    <p:sldId id="270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2ABCA-3444-4FDB-90CA-0AB474FA9265}" type="datetimeFigureOut">
              <a:rPr lang="en-US" smtClean="0"/>
              <a:t>11/21/2020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94A577-4C4C-4A1C-A2E3-031B53397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5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753CB-DB81-4076-86A6-9D213E2E43E7}" type="uaqdatetime1">
              <a:rPr lang="ar-SA" smtClean="0"/>
              <a:t>06/04/1442</a:t>
            </a:fld>
            <a:endParaRPr lang="ar-S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61AA2-438B-4729-9EDA-BC78E0543FB2}" type="uaqdatetime1">
              <a:rPr lang="ar-SA" smtClean="0"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7408E-13D2-4016-BFF6-ABAA647F2C1E}" type="uaqdatetime1">
              <a:rPr lang="ar-SA" smtClean="0"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1F21-4609-4596-92CC-E74805080549}" type="uaqdatetime1">
              <a:rPr lang="ar-SA" smtClean="0"/>
              <a:t>06/04/1442</a:t>
            </a:fld>
            <a:endParaRPr lang="ar-S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7C066-C0B0-40EE-8FBE-8C56CD033661}" type="uaqdatetime1">
              <a:rPr lang="ar-SA" smtClean="0"/>
              <a:t>06/04/1442</a:t>
            </a:fld>
            <a:endParaRPr lang="ar-S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7D12C-F175-4008-ACE9-4C5C7F428082}" type="uaqdatetime1">
              <a:rPr lang="ar-SA" smtClean="0"/>
              <a:t>06/04/1442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95AA-072D-4C64-8573-BB4DA492BE73}" type="uaqdatetime1">
              <a:rPr lang="ar-SA" smtClean="0"/>
              <a:t>06/04/1442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8239A-A1E5-440A-B63F-39355F175E1D}" type="uaqdatetime1">
              <a:rPr lang="ar-SA" smtClean="0"/>
              <a:t>06/04/1442</a:t>
            </a:fld>
            <a:endParaRPr lang="ar-S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95F01-614F-42D6-A422-E6D8CAA73257}" type="uaqdatetime1">
              <a:rPr lang="ar-SA" smtClean="0"/>
              <a:t>06/04/1442</a:t>
            </a:fld>
            <a:endParaRPr lang="ar-S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8EF86-C563-42A7-9EE2-2F0B5B6E19CA}" type="uaqdatetime1">
              <a:rPr lang="ar-SA" smtClean="0"/>
              <a:t>06/04/1442</a:t>
            </a:fld>
            <a:endParaRPr lang="ar-S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F611F-21F3-400A-B610-D7FD7FDCF77D}" type="uaqdatetime1">
              <a:rPr lang="ar-SA" smtClean="0"/>
              <a:t>06/04/1442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F57AB6B-648E-42B6-BED8-0C654AA636B9}" type="uaqdatetime1">
              <a:rPr lang="ar-SA" smtClean="0"/>
              <a:t>06/04/1442</a:t>
            </a:fld>
            <a:endParaRPr lang="ar-S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emf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800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40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مقرر الإذاعات </a:t>
            </a:r>
            <a:r>
              <a:rPr lang="ar-EG" sz="4000" b="1" cap="none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والقنوات المتخصصة</a:t>
            </a:r>
            <a:br>
              <a:rPr lang="ar-EG" sz="4000" b="1" cap="none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PT Bold Heading" pitchFamily="2" charset="-78"/>
              </a:rPr>
            </a:br>
            <a:r>
              <a:rPr lang="ar-EG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للفرقة الثالثة</a:t>
            </a:r>
            <a:r>
              <a:rPr lang="en-US" sz="4400" b="1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PT Bold Heading" pitchFamily="2" charset="-78"/>
              </a:rPr>
              <a:t> </a:t>
            </a:r>
            <a:endParaRPr lang="en-US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752" y="2276872"/>
            <a:ext cx="4038600" cy="44348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إعداد: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srgbClr val="FF0000"/>
                </a:solidFill>
                <a:latin typeface="Constantia"/>
                <a:cs typeface="PT Bold Heading" pitchFamily="2" charset="-78"/>
              </a:rPr>
              <a:t>د. غادة ممدوح </a:t>
            </a: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مدرس الإذاعة والتلفزيون </a:t>
            </a:r>
            <a:endParaRPr lang="en-US" sz="3700" dirty="0">
              <a:solidFill>
                <a:prstClr val="black"/>
              </a:solidFill>
              <a:latin typeface="Constantia"/>
              <a:cs typeface="PT Bold Heading" pitchFamily="2" charset="-78"/>
            </a:endParaRPr>
          </a:p>
          <a:p>
            <a:pPr marL="0" lvl="0" indent="0" algn="ctr" rtl="1">
              <a:buClr>
                <a:srgbClr val="0BD0D9"/>
              </a:buClr>
              <a:buSzPct val="95000"/>
              <a:buNone/>
            </a:pPr>
            <a:r>
              <a:rPr lang="ar-EG" sz="3700" dirty="0">
                <a:solidFill>
                  <a:prstClr val="black"/>
                </a:solidFill>
                <a:latin typeface="Constantia"/>
                <a:cs typeface="PT Bold Heading" pitchFamily="2" charset="-78"/>
              </a:rPr>
              <a:t>بقسم الإعلام/كلية الآداب/جامعة بنها</a:t>
            </a:r>
            <a:endParaRPr lang="en-US" sz="2600" dirty="0">
              <a:solidFill>
                <a:prstClr val="black"/>
              </a:solidFill>
              <a:latin typeface="Constantia"/>
            </a:endParaRPr>
          </a:p>
          <a:p>
            <a:pPr marL="0" indent="0" algn="r" rtl="1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F2F3A9-1F4F-4478-9F3C-AA21D4F3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446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8588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33D8906-59D0-4F82-A21D-347314064D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20864" t="24800" r="35824" b="29001"/>
          <a:stretch/>
        </p:blipFill>
        <p:spPr>
          <a:xfrm>
            <a:off x="716696" y="980728"/>
            <a:ext cx="7632848" cy="5328592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2435A-47D6-40A8-9258-4E42D0C2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34344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10</a:t>
            </a:fld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256783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56784" cy="16561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EG" sz="4400" dirty="0">
                <a:solidFill>
                  <a:srgbClr val="FF0000"/>
                </a:solidFill>
                <a:cs typeface="PT Bold Heading" pitchFamily="2" charset="-78"/>
              </a:rPr>
              <a:t>المحاضرة الثالثة</a:t>
            </a:r>
            <a:r>
              <a:rPr lang="ar-EG" sz="4400" dirty="0">
                <a:cs typeface="PT Bold Heading" pitchFamily="2" charset="-78"/>
              </a:rPr>
              <a:t>: نشأة الإعلام المتخصص</a:t>
            </a:r>
            <a:endParaRPr lang="en-US" sz="4400" dirty="0">
              <a:cs typeface="PT Bold Heading" pitchFamily="2" charset="-7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17C9F9-599E-48B5-A3E5-DF170AC0E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52536" y="116632"/>
            <a:ext cx="758952" cy="246888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2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-22904" y="2266966"/>
            <a:ext cx="532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لم يكن 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هناك </a:t>
            </a:r>
            <a:r>
              <a:rPr lang="ar-SA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حدود فاصلة بين العلم والفلسفة</a:t>
            </a:r>
            <a:r>
              <a:rPr lang="ar-EG" sz="24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38731" y="3147924"/>
            <a:ext cx="292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ea typeface="Calibri"/>
                <a:cs typeface="PT Bold Heading" pitchFamily="2" charset="-78"/>
              </a:rPr>
              <a:t>ف</a:t>
            </a:r>
            <a:r>
              <a:rPr lang="ar-SA" sz="2400" b="1" dirty="0">
                <a:ea typeface="Calibri"/>
                <a:cs typeface="PT Bold Heading" pitchFamily="2" charset="-78"/>
              </a:rPr>
              <a:t>كانت الفلسفة أم العلوم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91961" y="4465798"/>
            <a:ext cx="763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سقراط</a:t>
            </a:r>
            <a:endParaRPr lang="en-US" sz="24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4088" y="2236189"/>
            <a:ext cx="3672408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8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مع بداية الحضارة البشرية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20980"/>
            <a:ext cx="2114238" cy="14763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771800" y="3760683"/>
            <a:ext cx="6295504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8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قامت الحضارة الإغريقية على مزيج من فلسفة: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730" y="4961688"/>
            <a:ext cx="1623814" cy="166667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825824" y="4465798"/>
            <a:ext cx="1250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solidFill>
                  <a:prstClr val="black"/>
                </a:solidFill>
                <a:ea typeface="Calibri"/>
                <a:cs typeface="Simplified Arabic"/>
              </a:rPr>
              <a:t>وأفلاطون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228975" y="4465798"/>
            <a:ext cx="1074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solidFill>
                  <a:prstClr val="black"/>
                </a:solidFill>
                <a:ea typeface="Calibri"/>
                <a:cs typeface="Simplified Arabic"/>
              </a:rPr>
              <a:t>وأرسطو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979712" y="4500023"/>
            <a:ext cx="21932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SA" sz="2400" b="1" dirty="0">
                <a:solidFill>
                  <a:prstClr val="black"/>
                </a:solidFill>
                <a:ea typeface="Calibri"/>
                <a:cs typeface="Simplified Arabic"/>
              </a:rPr>
              <a:t>ورياضيات</a:t>
            </a:r>
            <a:r>
              <a:rPr lang="ar-EG" sz="2400" b="1" dirty="0">
                <a:solidFill>
                  <a:prstClr val="black"/>
                </a:solidFill>
                <a:ea typeface="Calibri"/>
                <a:cs typeface="Simplified Arabic"/>
              </a:rPr>
              <a:t> </a:t>
            </a:r>
            <a:r>
              <a:rPr lang="ar-SA" sz="2400" b="1" dirty="0">
                <a:solidFill>
                  <a:prstClr val="black"/>
                </a:solidFill>
                <a:ea typeface="Calibri"/>
                <a:cs typeface="Simplified Arabic"/>
              </a:rPr>
              <a:t>فيثاغورث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18280" y="4500023"/>
            <a:ext cx="1936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prstClr val="black"/>
                </a:solidFill>
                <a:ea typeface="Calibri"/>
                <a:cs typeface="Simplified Arabic"/>
              </a:rPr>
              <a:t>وأشعار هوميروس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18467"/>
            <a:ext cx="1548172" cy="17459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418" y="4927463"/>
            <a:ext cx="1470537" cy="17907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397" y="4970325"/>
            <a:ext cx="1775073" cy="1704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06" y="4990107"/>
            <a:ext cx="1844706" cy="17280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3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10" grpId="0" animBg="1"/>
      <p:bldP spid="12" grpId="0" animBg="1"/>
      <p:bldP spid="11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570F2C-ADAD-4ED2-B37B-4E45D51A5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08520" y="103085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3</a:t>
            </a:fld>
            <a:endParaRPr lang="ar-SA" b="1" dirty="0"/>
          </a:p>
        </p:txBody>
      </p:sp>
      <p:sp>
        <p:nvSpPr>
          <p:cNvPr id="8" name="Rectangle 7"/>
          <p:cNvSpPr/>
          <p:nvPr/>
        </p:nvSpPr>
        <p:spPr>
          <a:xfrm>
            <a:off x="2339752" y="1196752"/>
            <a:ext cx="6699636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</a:pPr>
            <a:r>
              <a:rPr lang="ar-SA" sz="28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وتميز علماء المسلمين الأوائل في عصور الازدهار </a:t>
            </a:r>
            <a:r>
              <a:rPr lang="ar-EG" sz="2800" b="1" dirty="0"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652" y="404664"/>
            <a:ext cx="80677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تابع نشأة الإعلام المتخصص: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0" y="1844824"/>
            <a:ext cx="7560840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>
              <a:lnSpc>
                <a:spcPct val="150000"/>
              </a:lnSpc>
            </a:pPr>
            <a:r>
              <a:rPr lang="ar-SA" sz="2000" b="1" dirty="0">
                <a:solidFill>
                  <a:prstClr val="black"/>
                </a:solidFill>
                <a:latin typeface="Calibri"/>
                <a:ea typeface="Calibri"/>
                <a:cs typeface="PT Bold Heading" pitchFamily="2" charset="-78"/>
              </a:rPr>
              <a:t>بالجمع بين التخصصات العلمية المختلفة دون حدود فاصلة</a:t>
            </a:r>
            <a:endParaRPr lang="en-US" sz="1400" dirty="0">
              <a:solidFill>
                <a:prstClr val="black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231" y="2443953"/>
            <a:ext cx="6324141" cy="10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" y="2443953"/>
            <a:ext cx="5510058" cy="1364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6" y="3126317"/>
            <a:ext cx="1944217" cy="19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74" y="2963028"/>
            <a:ext cx="2143125" cy="207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159" y="5268032"/>
            <a:ext cx="5976664" cy="15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59" y="4509120"/>
            <a:ext cx="2061393" cy="199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2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4CAE4C0-5672-43FE-B82A-9786FABF0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97248" y="192468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800" b="1" smtClean="0"/>
              <a:t>4</a:t>
            </a:fld>
            <a:endParaRPr lang="ar-SA" b="1" dirty="0"/>
          </a:p>
        </p:txBody>
      </p:sp>
      <p:sp>
        <p:nvSpPr>
          <p:cNvPr id="14" name="Rectangle 13"/>
          <p:cNvSpPr/>
          <p:nvPr/>
        </p:nvSpPr>
        <p:spPr>
          <a:xfrm>
            <a:off x="1163576" y="323945"/>
            <a:ext cx="669963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rtl="1"/>
            <a:r>
              <a:rPr lang="ar-EG" sz="32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latin typeface="Calibri"/>
                <a:ea typeface="Calibri"/>
                <a:cs typeface="PT Bold Heading" pitchFamily="2" charset="-78"/>
              </a:rPr>
              <a:t>تابع نشأة الإعلام المتخصص:</a:t>
            </a:r>
            <a:endParaRPr lang="en-US" sz="2000" dirty="0">
              <a:solidFill>
                <a:srgbClr val="FF0000"/>
              </a:solidFill>
              <a:latin typeface="Calibri"/>
              <a:ea typeface="Calibri"/>
              <a:cs typeface="PT Bold Heading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44524" y="1196752"/>
            <a:ext cx="43957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ولقد أخذت مجالات المعرفة البشرية تتسع؛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293074"/>
            <a:ext cx="48245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400" b="1" dirty="0">
                <a:cs typeface="PT Bold Heading" pitchFamily="2" charset="-78"/>
              </a:rPr>
              <a:t>مثال/ الطب.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94255" y="3573016"/>
            <a:ext cx="1746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EG" sz="28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الإعلام:</a:t>
            </a:r>
            <a:endParaRPr lang="en-US" sz="28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1824" y="1196752"/>
            <a:ext cx="3742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أصبح "التخصص" السمة البارزة،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40744" y="1772816"/>
            <a:ext cx="5648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وأنقسم الكل المعرفي إلى جزيئات دقيقة متخصصة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88" r="6831" b="31828"/>
          <a:stretch/>
        </p:blipFill>
        <p:spPr bwMode="auto">
          <a:xfrm>
            <a:off x="6804248" y="2318398"/>
            <a:ext cx="1481328" cy="90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08" r="4051"/>
          <a:stretch/>
        </p:blipFill>
        <p:spPr bwMode="auto">
          <a:xfrm>
            <a:off x="3995936" y="2264054"/>
            <a:ext cx="2358433" cy="147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4" y="3601584"/>
            <a:ext cx="4824028" cy="90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744" y="3506443"/>
            <a:ext cx="1472485" cy="115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60" y="5478203"/>
            <a:ext cx="1472485" cy="114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10" y="4117922"/>
            <a:ext cx="1404664" cy="118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41" y="2754739"/>
            <a:ext cx="1440160" cy="118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4" b="58970"/>
          <a:stretch/>
        </p:blipFill>
        <p:spPr bwMode="auto">
          <a:xfrm>
            <a:off x="5175152" y="4328510"/>
            <a:ext cx="3799128" cy="6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9045" y="5055884"/>
            <a:ext cx="1451106" cy="156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289" y="5076788"/>
            <a:ext cx="1514143" cy="152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37898"/>
            <a:ext cx="150075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055884"/>
            <a:ext cx="157276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9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/>
      <p:bldP spid="15" grpId="0"/>
      <p:bldP spid="16" grpId="0"/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C3A26A-5E9B-44C8-B96A-0C53020F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201488" y="168024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5</a:t>
            </a:fld>
            <a:endParaRPr lang="ar-SA" b="1" dirty="0"/>
          </a:p>
        </p:txBody>
      </p:sp>
      <p:sp>
        <p:nvSpPr>
          <p:cNvPr id="4" name="Rectangle 3"/>
          <p:cNvSpPr/>
          <p:nvPr/>
        </p:nvSpPr>
        <p:spPr>
          <a:xfrm>
            <a:off x="539552" y="332655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EG" sz="3600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مراحل وسائل الإعلام وصولا للتخصص:</a:t>
            </a:r>
            <a:endParaRPr lang="en-US" sz="36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34439" y="2960213"/>
            <a:ext cx="19686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ea typeface="Calibri"/>
                <a:cs typeface="Simplified Arabic"/>
              </a:rPr>
              <a:t>اختراع الطباعة.</a:t>
            </a:r>
            <a:endParaRPr lang="en-US" sz="2400" b="1" dirty="0">
              <a:ea typeface="Calibri"/>
              <a:cs typeface="Simplified Arabic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81081" y="1182548"/>
            <a:ext cx="337303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b="1" dirty="0"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1. مرحلة الصفوة </a:t>
            </a:r>
            <a:r>
              <a:rPr lang="en-US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Simplified Arabic"/>
                <a:ea typeface="Calibri"/>
              </a:rPr>
              <a:t>Elite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: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 </a:t>
            </a:r>
            <a:endParaRPr lang="en-US" sz="28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3608" y="1213325"/>
            <a:ext cx="4442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dirty="0">
                <a:ea typeface="Calibri"/>
                <a:cs typeface="Simplified Arabic"/>
              </a:rPr>
              <a:t>كان </a:t>
            </a:r>
            <a:r>
              <a:rPr lang="ar-SA" sz="2400" b="1" dirty="0">
                <a:ea typeface="Calibri"/>
                <a:cs typeface="Simplified Arabic"/>
              </a:rPr>
              <a:t>جمهور وسائل الإعلام صغيراً ومحدوداً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176398" y="1844823"/>
            <a:ext cx="3716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ويمثل القطاعات الأكثر ثراءً وتعليماً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979712" y="1844824"/>
            <a:ext cx="3074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ولا يخاطب كل فئات المجتمع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733004" y="2363841"/>
            <a:ext cx="3358612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b="1" dirty="0"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2. مرحلة الحشد </a:t>
            </a:r>
            <a:r>
              <a:rPr lang="en-US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Simplified Arabic"/>
                <a:ea typeface="Calibri"/>
              </a:rPr>
              <a:t>Mass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: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 </a:t>
            </a:r>
            <a:endParaRPr lang="en-US" sz="28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73049" y="2960213"/>
            <a:ext cx="34676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اختراع الترانزستور في الأربعينات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665" y="3421878"/>
            <a:ext cx="2003335" cy="14472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19" y="3526669"/>
            <a:ext cx="2565622" cy="134249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77390" y="2960213"/>
            <a:ext cx="3291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إنتاج أجهزة التليفزيون المنزلية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712943" y="2420888"/>
            <a:ext cx="4693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اتسم أداء الوسائل وقتها بالميل نحو المركزية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pic>
        <p:nvPicPr>
          <p:cNvPr id="2053" name="Picture 5" descr="تلفزيون زمان📺 (@zaman_tv_) | Twitte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" t="7555" r="6695" b="12445"/>
          <a:stretch/>
        </p:blipFill>
        <p:spPr bwMode="auto">
          <a:xfrm>
            <a:off x="712943" y="3507231"/>
            <a:ext cx="2525068" cy="13619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265412" y="5188158"/>
            <a:ext cx="473238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 rtl="1"/>
            <a:r>
              <a:rPr lang="ar-EG" sz="2800" b="1" dirty="0"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3. مرحلة التخصص</a:t>
            </a:r>
            <a:r>
              <a:rPr lang="en-US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latin typeface="Simplified Arabic"/>
                <a:ea typeface="Calibri"/>
              </a:rPr>
              <a:t>Specialized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: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 </a:t>
            </a:r>
            <a:endParaRPr lang="en-US" sz="28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0408" y="5965854"/>
            <a:ext cx="75381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إنتاج مواد إعلامية محددة تستهدف الوصول إلى فئة معينة من الجمهور</a:t>
            </a:r>
            <a:r>
              <a:rPr lang="en-US" sz="2400" b="1" dirty="0">
                <a:latin typeface="Simplified Arabic"/>
                <a:ea typeface="Calibri"/>
              </a:rPr>
              <a:t>.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229323" y="5301208"/>
            <a:ext cx="39372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dirty="0">
                <a:latin typeface="Calibri"/>
                <a:ea typeface="Calibri"/>
                <a:cs typeface="Simplified Arabic"/>
              </a:rPr>
              <a:t>"تفتيت الجمهور" و"لامركزية الاتصال</a:t>
            </a:r>
            <a:r>
              <a:rPr lang="ar-EG" sz="2400" b="1" dirty="0">
                <a:latin typeface="Calibri"/>
                <a:ea typeface="Calibri"/>
                <a:cs typeface="Simplified Arabic"/>
              </a:rPr>
              <a:t>".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 animBg="1"/>
      <p:bldP spid="3" grpId="0"/>
      <p:bldP spid="5" grpId="0"/>
      <p:bldP spid="7" grpId="0"/>
      <p:bldP spid="15" grpId="0" animBg="1"/>
      <p:bldP spid="16" grpId="0"/>
      <p:bldP spid="17" grpId="0"/>
      <p:bldP spid="18" grpId="0"/>
      <p:bldP spid="22" grpId="0" animBg="1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0528" y="116632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6</a:t>
            </a:fld>
            <a:endParaRPr lang="ar-SA" b="1" dirty="0"/>
          </a:p>
        </p:txBody>
      </p:sp>
      <p:sp>
        <p:nvSpPr>
          <p:cNvPr id="7" name="Rectangle 6"/>
          <p:cNvSpPr/>
          <p:nvPr/>
        </p:nvSpPr>
        <p:spPr>
          <a:xfrm>
            <a:off x="863898" y="332656"/>
            <a:ext cx="740298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ar-EG" sz="3600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تابع مراحل وسائل الإعلام وصولا للتخصص:</a:t>
            </a:r>
            <a:endParaRPr lang="en-US" sz="36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90197" y="1191749"/>
            <a:ext cx="335380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4. مرحلة </a:t>
            </a:r>
            <a:r>
              <a:rPr lang="ar-SA" sz="2800" b="1" dirty="0"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عصر 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النهضة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: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 </a:t>
            </a:r>
            <a:endParaRPr lang="en-US" sz="28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32040" y="1849568"/>
            <a:ext cx="3953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ليمثل أول ظهور للإعلام المتخصص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r>
              <a:rPr lang="ar-SA" sz="2400" b="1" dirty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577630" y="2311234"/>
            <a:ext cx="42428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فكانت 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Simplified Arabic"/>
              </a:rPr>
              <a:t>مجلة</a:t>
            </a:r>
            <a:r>
              <a:rPr lang="ar-SA" sz="2400" b="1" dirty="0">
                <a:ea typeface="Calibri"/>
                <a:cs typeface="Simplified Arabic"/>
              </a:rPr>
              <a:t> (العلماء) الصادرة في فرنسا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50" y="1182224"/>
            <a:ext cx="1973602" cy="19243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576527" y="2875756"/>
            <a:ext cx="4128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/>
            <a:r>
              <a:rPr lang="ar-SA" sz="2400" b="1" dirty="0">
                <a:solidFill>
                  <a:prstClr val="black"/>
                </a:solidFill>
                <a:ea typeface="Calibri"/>
                <a:cs typeface="Simplified Arabic"/>
              </a:rPr>
              <a:t>في 1665 أول مجلة متخصصة علمية</a:t>
            </a:r>
            <a:r>
              <a:rPr lang="ar-EG" sz="2400" b="1" dirty="0">
                <a:solidFill>
                  <a:prstClr val="black"/>
                </a:solidFill>
                <a:ea typeface="Calibri"/>
                <a:cs typeface="Simplified Arabic"/>
              </a:rPr>
              <a:t>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1749"/>
            <a:ext cx="2016224" cy="18052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016217" y="3685024"/>
            <a:ext cx="9669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solidFill>
                  <a:srgbClr val="FF0000"/>
                </a:solidFill>
                <a:ea typeface="Calibri"/>
                <a:cs typeface="Simplified Arabic"/>
              </a:rPr>
              <a:t>الإذاعة</a:t>
            </a:r>
            <a:r>
              <a:rPr lang="ar-EG" sz="2400" b="1" dirty="0">
                <a:solidFill>
                  <a:srgbClr val="FF0000"/>
                </a:solidFill>
                <a:ea typeface="Calibri"/>
                <a:cs typeface="Simplified Arabic"/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1520" y="3573016"/>
            <a:ext cx="77532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إعطاء وقت وبرامج معينة لتقديم مواد متخصصة في الإذاعة العامة، 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3347864" y="4404013"/>
            <a:ext cx="5697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>
                <a:ea typeface="Calibri"/>
                <a:cs typeface="Simplified Arabic"/>
              </a:rPr>
              <a:t>إنشاء إذاعات متخصصة تستهدف تقديم مضمون محدد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827584" y="5008251"/>
            <a:ext cx="475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Simplified Arabic"/>
              </a:rPr>
              <a:t>مخاطبة جمهور محدد السمات من المستمعين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4615011" y="5414150"/>
            <a:ext cx="4293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 rtl="1"/>
            <a:r>
              <a:rPr lang="ar-EG" sz="2400" b="1" dirty="0">
                <a:ea typeface="Calibri"/>
                <a:cs typeface="Simplified Arabic"/>
              </a:rPr>
              <a:t>بالنسبة ل</a:t>
            </a:r>
            <a:r>
              <a:rPr lang="ar-SA" sz="2400" b="1" dirty="0">
                <a:solidFill>
                  <a:srgbClr val="FF0000"/>
                </a:solidFill>
                <a:ea typeface="Calibri"/>
                <a:cs typeface="Simplified Arabic"/>
              </a:rPr>
              <a:t>لتليفزيون</a:t>
            </a:r>
            <a:r>
              <a:rPr lang="ar-SA" sz="2400" b="1" dirty="0">
                <a:ea typeface="Calibri"/>
                <a:cs typeface="Simplified Arabic"/>
              </a:rPr>
              <a:t> كرر ما حدث للإذاعة</a:t>
            </a:r>
            <a:r>
              <a:rPr lang="ar-EG" sz="2400" b="1" dirty="0">
                <a:ea typeface="Calibri"/>
                <a:cs typeface="Simplified Arabic"/>
              </a:rPr>
              <a:t>.</a:t>
            </a:r>
            <a:r>
              <a:rPr lang="ar-SA" sz="2400" b="1" dirty="0">
                <a:ea typeface="Calibri"/>
                <a:cs typeface="Simplified Arabic"/>
              </a:rPr>
              <a:t> 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6088297" y="6041743"/>
            <a:ext cx="283923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ar-EG" sz="2800" b="1" dirty="0"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5. مرحلة </a:t>
            </a:r>
            <a:r>
              <a:rPr lang="ar-EG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التفاعلية:</a:t>
            </a:r>
            <a:r>
              <a:rPr lang="ar-SA" sz="2800" b="1" dirty="0">
                <a:ln w="9525" cap="rnd" cmpd="sng" algn="ctr">
                  <a:solidFill>
                    <a:srgbClr val="000000"/>
                  </a:solidFill>
                  <a:prstDash val="solid"/>
                  <a:bevel/>
                </a:ln>
                <a:solidFill>
                  <a:srgbClr val="FF0000"/>
                </a:solidFill>
                <a:ea typeface="Calibri"/>
                <a:cs typeface="PT Bold Heading" panose="02010400000000000000" pitchFamily="2" charset="-78"/>
              </a:rPr>
              <a:t> </a:t>
            </a:r>
            <a:endParaRPr lang="en-US" sz="2800" dirty="0">
              <a:solidFill>
                <a:srgbClr val="FF0000"/>
              </a:solidFill>
              <a:cs typeface="PT Bold Heading" panose="02010400000000000000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" y="4034681"/>
            <a:ext cx="1325530" cy="9206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407" y="4034681"/>
            <a:ext cx="1260641" cy="9542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123728" y="3951436"/>
            <a:ext cx="579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solidFill>
                  <a:prstClr val="black"/>
                </a:solidFill>
                <a:ea typeface="Calibri"/>
                <a:cs typeface="Simplified Arabic"/>
              </a:rPr>
              <a:t>كبرامج الأطفال، والموسيقى والغناء، والمرأة، والدين</a:t>
            </a:r>
            <a:r>
              <a:rPr lang="ar-EG" sz="2400" b="1" dirty="0">
                <a:solidFill>
                  <a:prstClr val="black"/>
                </a:solidFill>
                <a:ea typeface="Calibri"/>
                <a:cs typeface="Simplified Arabic"/>
              </a:rPr>
              <a:t>.</a:t>
            </a:r>
            <a:endParaRPr lang="en-US" dirty="0"/>
          </a:p>
        </p:txBody>
      </p:sp>
      <p:sp>
        <p:nvSpPr>
          <p:cNvPr id="16" name="AutoShape 8" descr="انواع شبكات التواصل الاجتماعى - شبكات مواقع التواصل الاجتماعى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0" y="5494938"/>
            <a:ext cx="1668916" cy="1244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94938"/>
            <a:ext cx="1758703" cy="12441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062" y="5494938"/>
            <a:ext cx="1236961" cy="11728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19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/>
      <p:bldP spid="4" grpId="0"/>
      <p:bldP spid="9" grpId="0"/>
      <p:bldP spid="10" grpId="0"/>
      <p:bldP spid="11" grpId="0"/>
      <p:bldP spid="12" grpId="0"/>
      <p:bldP spid="13" grpId="0"/>
      <p:bldP spid="14" grpId="0"/>
      <p:bldP spid="18" grpId="0" animBg="1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80528" y="18864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7</a:t>
            </a:fld>
            <a:endParaRPr lang="ar-SA" b="1" dirty="0"/>
          </a:p>
        </p:txBody>
      </p:sp>
      <p:sp>
        <p:nvSpPr>
          <p:cNvPr id="6" name="Rectangle 5"/>
          <p:cNvSpPr/>
          <p:nvPr/>
        </p:nvSpPr>
        <p:spPr>
          <a:xfrm>
            <a:off x="3048384" y="247401"/>
            <a:ext cx="3634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32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أنماط الإعلام المتخصص: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1748" y="980728"/>
            <a:ext cx="216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PT Bold Heading" pitchFamily="2" charset="-78"/>
              </a:rPr>
              <a:t>الإعلام السياسي: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5548" y="951062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/>
            <a:r>
              <a:rPr lang="ar-SA" sz="2400" b="1" dirty="0">
                <a:solidFill>
                  <a:prstClr val="black"/>
                </a:solidFill>
                <a:ea typeface="Calibri"/>
                <a:cs typeface="PT Bold Heading" pitchFamily="2" charset="-78"/>
              </a:rPr>
              <a:t>الإعلام </a:t>
            </a:r>
            <a:r>
              <a:rPr lang="ar-EG" sz="2400" b="1" dirty="0">
                <a:solidFill>
                  <a:prstClr val="black"/>
                </a:solidFill>
                <a:ea typeface="Calibri"/>
                <a:cs typeface="PT Bold Heading" pitchFamily="2" charset="-78"/>
              </a:rPr>
              <a:t>البرلماني</a:t>
            </a:r>
            <a:r>
              <a:rPr lang="ar-SA" sz="2400" b="1" dirty="0">
                <a:solidFill>
                  <a:prstClr val="black"/>
                </a:solidFill>
                <a:ea typeface="Calibri"/>
                <a:cs typeface="PT Bold Heading" pitchFamily="2" charset="-78"/>
              </a:rPr>
              <a:t>: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67744" y="951061"/>
            <a:ext cx="2182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/>
            <a:r>
              <a:rPr lang="ar-SA" sz="2400" b="1" dirty="0">
                <a:solidFill>
                  <a:prstClr val="black"/>
                </a:solidFill>
                <a:ea typeface="Calibri"/>
                <a:cs typeface="PT Bold Heading" pitchFamily="2" charset="-78"/>
              </a:rPr>
              <a:t>الإعلام </a:t>
            </a:r>
            <a:r>
              <a:rPr lang="ar-EG" sz="2400" b="1" dirty="0">
                <a:solidFill>
                  <a:prstClr val="black"/>
                </a:solidFill>
                <a:ea typeface="Calibri"/>
                <a:cs typeface="PT Bold Heading" pitchFamily="2" charset="-78"/>
              </a:rPr>
              <a:t>الاقتصادي</a:t>
            </a:r>
            <a:r>
              <a:rPr lang="ar-SA" sz="2400" b="1" dirty="0">
                <a:solidFill>
                  <a:prstClr val="black"/>
                </a:solidFill>
                <a:ea typeface="Calibri"/>
                <a:cs typeface="PT Bold Heading" pitchFamily="2" charset="-78"/>
              </a:rPr>
              <a:t>: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951062"/>
            <a:ext cx="193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Low" rtl="1"/>
            <a:r>
              <a:rPr lang="ar-SA" sz="2400" b="1" dirty="0">
                <a:solidFill>
                  <a:prstClr val="black"/>
                </a:solidFill>
                <a:ea typeface="Calibri"/>
                <a:cs typeface="PT Bold Heading" pitchFamily="2" charset="-78"/>
              </a:rPr>
              <a:t>الإعلام </a:t>
            </a:r>
            <a:r>
              <a:rPr lang="ar-EG" sz="2400" b="1" dirty="0">
                <a:solidFill>
                  <a:prstClr val="black"/>
                </a:solidFill>
                <a:ea typeface="Calibri"/>
                <a:cs typeface="PT Bold Heading" pitchFamily="2" charset="-78"/>
              </a:rPr>
              <a:t>الزراعي</a:t>
            </a:r>
            <a:r>
              <a:rPr lang="ar-SA" sz="2400" b="1" dirty="0">
                <a:solidFill>
                  <a:prstClr val="black"/>
                </a:solidFill>
                <a:ea typeface="Calibri"/>
                <a:cs typeface="PT Bold Heading" pitchFamily="2" charset="-78"/>
              </a:rPr>
              <a:t>:</a:t>
            </a:r>
            <a:endParaRPr lang="en-US" sz="2400" dirty="0">
              <a:solidFill>
                <a:prstClr val="black"/>
              </a:solidFill>
              <a:cs typeface="PT Bold Heading" pitchFamily="2" charset="-78"/>
            </a:endParaRPr>
          </a:p>
        </p:txBody>
      </p:sp>
      <p:sp>
        <p:nvSpPr>
          <p:cNvPr id="11" name="AutoShape 2" descr="أهمية علم السياسة و تأثيره في حياة الدول و المجتمعات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718" y="1453543"/>
            <a:ext cx="1669728" cy="1255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548" y="1453542"/>
            <a:ext cx="1933333" cy="125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724" y="1431040"/>
            <a:ext cx="1972047" cy="1277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09" y="1461825"/>
            <a:ext cx="1837556" cy="1247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981516" y="2823735"/>
            <a:ext cx="216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PT Bold Heading" pitchFamily="2" charset="-78"/>
              </a:rPr>
              <a:t>الإعلام </a:t>
            </a:r>
            <a:r>
              <a:rPr lang="ar-EG" sz="2400" b="1" dirty="0">
                <a:ea typeface="Calibri"/>
                <a:cs typeface="PT Bold Heading" pitchFamily="2" charset="-78"/>
              </a:rPr>
              <a:t>التنموي</a:t>
            </a:r>
            <a:r>
              <a:rPr lang="ar-SA" sz="2400" b="1" dirty="0"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68664" y="2808151"/>
            <a:ext cx="216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PT Bold Heading" pitchFamily="2" charset="-78"/>
              </a:rPr>
              <a:t>الإعلام </a:t>
            </a:r>
            <a:r>
              <a:rPr lang="ar-EG" sz="2400" b="1" dirty="0">
                <a:ea typeface="Calibri"/>
                <a:cs typeface="PT Bold Heading" pitchFamily="2" charset="-78"/>
              </a:rPr>
              <a:t>التربوي</a:t>
            </a:r>
            <a:r>
              <a:rPr lang="ar-SA" sz="2400" b="1" dirty="0"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3876" y="2823735"/>
            <a:ext cx="216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PT Bold Heading" pitchFamily="2" charset="-78"/>
              </a:rPr>
              <a:t>الإعلام </a:t>
            </a:r>
            <a:r>
              <a:rPr lang="ar-EG" sz="2400" b="1" dirty="0">
                <a:ea typeface="Calibri"/>
                <a:cs typeface="PT Bold Heading" pitchFamily="2" charset="-78"/>
              </a:rPr>
              <a:t>البيئي</a:t>
            </a:r>
            <a:r>
              <a:rPr lang="ar-SA" sz="2400" b="1" dirty="0"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5575" y="2826023"/>
            <a:ext cx="216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PT Bold Heading" pitchFamily="2" charset="-78"/>
              </a:rPr>
              <a:t>الإعلام </a:t>
            </a:r>
            <a:r>
              <a:rPr lang="ar-EG" sz="2400" b="1" dirty="0">
                <a:ea typeface="Calibri"/>
                <a:cs typeface="PT Bold Heading" pitchFamily="2" charset="-78"/>
              </a:rPr>
              <a:t>العلمي</a:t>
            </a:r>
            <a:r>
              <a:rPr lang="ar-SA" sz="2400" b="1" dirty="0"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246" y="3268475"/>
            <a:ext cx="1736579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123" y="3309384"/>
            <a:ext cx="1933333" cy="145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889" y="3347697"/>
            <a:ext cx="1693447" cy="1429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6" y="3285400"/>
            <a:ext cx="2160066" cy="1477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855341" y="4941168"/>
            <a:ext cx="216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PT Bold Heading" pitchFamily="2" charset="-78"/>
              </a:rPr>
              <a:t>الإعلام </a:t>
            </a:r>
            <a:r>
              <a:rPr lang="ar-EG" sz="2400" b="1" dirty="0">
                <a:ea typeface="Calibri"/>
                <a:cs typeface="PT Bold Heading" pitchFamily="2" charset="-78"/>
              </a:rPr>
              <a:t>الديني</a:t>
            </a:r>
            <a:r>
              <a:rPr lang="ar-SA" sz="2400" b="1" dirty="0"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819032" y="4966495"/>
            <a:ext cx="216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PT Bold Heading" pitchFamily="2" charset="-78"/>
              </a:rPr>
              <a:t>الإعلام </a:t>
            </a:r>
            <a:r>
              <a:rPr lang="ar-EG" sz="2400" b="1" dirty="0">
                <a:ea typeface="Calibri"/>
                <a:cs typeface="PT Bold Heading" pitchFamily="2" charset="-78"/>
              </a:rPr>
              <a:t>الدعائي</a:t>
            </a:r>
            <a:r>
              <a:rPr lang="ar-SA" sz="2400" b="1" dirty="0"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42370" y="4939063"/>
            <a:ext cx="216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PT Bold Heading" pitchFamily="2" charset="-78"/>
              </a:rPr>
              <a:t>الإعلام </a:t>
            </a:r>
            <a:r>
              <a:rPr lang="ar-EG" sz="2400" b="1" dirty="0">
                <a:ea typeface="Calibri"/>
                <a:cs typeface="PT Bold Heading" pitchFamily="2" charset="-78"/>
              </a:rPr>
              <a:t>الثقافي</a:t>
            </a:r>
            <a:r>
              <a:rPr lang="ar-SA" sz="2400" b="1" dirty="0"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95375" y="4966495"/>
            <a:ext cx="2162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1"/>
            <a:r>
              <a:rPr lang="ar-SA" sz="2400" b="1" dirty="0">
                <a:ea typeface="Calibri"/>
                <a:cs typeface="PT Bold Heading" pitchFamily="2" charset="-78"/>
              </a:rPr>
              <a:t>الإعلام </a:t>
            </a:r>
            <a:r>
              <a:rPr lang="ar-EG" sz="2400" b="1" dirty="0">
                <a:ea typeface="Calibri"/>
                <a:cs typeface="PT Bold Heading" pitchFamily="2" charset="-78"/>
              </a:rPr>
              <a:t>الأمني</a:t>
            </a:r>
            <a:r>
              <a:rPr lang="ar-SA" sz="2400" b="1" dirty="0">
                <a:ea typeface="Calibri"/>
                <a:cs typeface="PT Bold Heading" pitchFamily="2" charset="-78"/>
              </a:rPr>
              <a:t>:</a:t>
            </a:r>
            <a:endParaRPr lang="en-US" sz="2400" dirty="0">
              <a:cs typeface="PT Bold Heading" pitchFamily="2" charset="-78"/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683" y="5431369"/>
            <a:ext cx="1728797" cy="13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574" y="5431369"/>
            <a:ext cx="1747219" cy="1309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63" y="5472964"/>
            <a:ext cx="2194364" cy="1236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28" y="5441473"/>
            <a:ext cx="1841360" cy="1299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1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3" grpId="0"/>
      <p:bldP spid="4" grpId="0"/>
      <p:bldP spid="5" grpId="0"/>
      <p:bldP spid="16" grpId="0"/>
      <p:bldP spid="17" grpId="0"/>
      <p:bldP spid="18" grpId="0"/>
      <p:bldP spid="19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791FD-A7C1-4598-8460-BF2BEA916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57472" y="138410"/>
            <a:ext cx="762000" cy="244475"/>
          </a:xfrm>
        </p:spPr>
        <p:txBody>
          <a:bodyPr/>
          <a:lstStyle/>
          <a:p>
            <a:fld id="{0B34F065-1154-456A-91E3-76DE8E75E17B}" type="slidenum">
              <a:rPr lang="ar-SA" sz="1600" b="1" smtClean="0"/>
              <a:t>8</a:t>
            </a:fld>
            <a:endParaRPr lang="ar-SA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20688"/>
            <a:ext cx="16097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861466"/>
            <a:ext cx="13414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827584" y="2439001"/>
            <a:ext cx="5382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ما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 </a:t>
            </a:r>
            <a:r>
              <a:rPr lang="ar-E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الشروط الواجب توافرها لخلق الإعلامي المتخصص الناجح؟؟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1467" y="4077072"/>
            <a:ext cx="53820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Times New Roman"/>
                <a:cs typeface="PT Bold Heading" pitchFamily="2" charset="-78"/>
              </a:rPr>
              <a:t>تحدث عن إيجابيات الإعلام المتخصص وسلبياته؟؟</a:t>
            </a:r>
          </a:p>
        </p:txBody>
      </p:sp>
    </p:spTree>
    <p:extLst>
      <p:ext uri="{BB962C8B-B14F-4D97-AF65-F5344CB8AC3E}">
        <p14:creationId xmlns:p14="http://schemas.microsoft.com/office/powerpoint/2010/main" val="307294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-15984" y="44624"/>
            <a:ext cx="762000" cy="244475"/>
          </a:xfrm>
        </p:spPr>
        <p:txBody>
          <a:bodyPr/>
          <a:lstStyle/>
          <a:p>
            <a:pPr algn="ctr"/>
            <a:fld id="{0B34F065-1154-456A-91E3-76DE8E75E17B}" type="slidenum">
              <a:rPr lang="ar-SA" sz="1600" b="1" smtClean="0"/>
              <a:pPr algn="ctr"/>
              <a:t>9</a:t>
            </a:fld>
            <a:endParaRPr lang="ar-SA" b="1" dirty="0"/>
          </a:p>
        </p:txBody>
      </p:sp>
      <p:sp>
        <p:nvSpPr>
          <p:cNvPr id="3" name="Rectangle 2"/>
          <p:cNvSpPr/>
          <p:nvPr/>
        </p:nvSpPr>
        <p:spPr>
          <a:xfrm>
            <a:off x="2420007" y="247401"/>
            <a:ext cx="42627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ar-EG" sz="3200" b="1" dirty="0">
                <a:solidFill>
                  <a:srgbClr val="FF0000"/>
                </a:solidFill>
                <a:ea typeface="Calibri"/>
                <a:cs typeface="PT Bold Heading" pitchFamily="2" charset="-78"/>
              </a:rPr>
              <a:t>تقسيمات الإعلام المتخصص:</a:t>
            </a:r>
            <a:endParaRPr lang="en-US" sz="3200" dirty="0">
              <a:solidFill>
                <a:srgbClr val="FF0000"/>
              </a:solidFill>
              <a:cs typeface="PT Bold Heading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12160" y="1027523"/>
            <a:ext cx="2980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spc="-10" dirty="0">
                <a:ea typeface="Calibri"/>
                <a:cs typeface="Simplified Arabic"/>
              </a:rPr>
              <a:t>1. </a:t>
            </a:r>
            <a:r>
              <a:rPr lang="ar-SA" sz="2400" b="1" spc="-10" dirty="0">
                <a:ea typeface="Calibri"/>
                <a:cs typeface="Simplified Arabic"/>
              </a:rPr>
              <a:t>التخصص في المضمون</a:t>
            </a:r>
            <a:r>
              <a:rPr lang="ar-EG" sz="2400" b="1" spc="-10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290167" y="1700808"/>
            <a:ext cx="37026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2400" b="1" spc="-10" dirty="0">
                <a:ea typeface="Calibri"/>
                <a:cs typeface="Simplified Arabic"/>
              </a:rPr>
              <a:t>2. </a:t>
            </a:r>
            <a:r>
              <a:rPr lang="ar-SA" sz="2400" b="1" spc="-10" dirty="0">
                <a:ea typeface="Calibri"/>
                <a:cs typeface="Simplified Arabic"/>
              </a:rPr>
              <a:t>التخصص في مخاطبة الجمهور</a:t>
            </a:r>
            <a:r>
              <a:rPr lang="ar-EG" sz="2400" b="1" spc="-10" dirty="0">
                <a:ea typeface="Calibri"/>
                <a:cs typeface="Simplified Arabic"/>
              </a:rPr>
              <a:t>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28000" y="2329462"/>
            <a:ext cx="5526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SA" sz="2400" b="1" dirty="0">
                <a:latin typeface="Calibri"/>
                <a:ea typeface="Calibri"/>
                <a:cs typeface="Simplified Arabic"/>
              </a:rPr>
              <a:t> </a:t>
            </a:r>
            <a:r>
              <a:rPr lang="ar-EG" sz="2400" b="1" dirty="0">
                <a:latin typeface="Calibri"/>
                <a:ea typeface="Calibri"/>
                <a:cs typeface="Simplified Arabic"/>
              </a:rPr>
              <a:t>3. التخصص </a:t>
            </a:r>
            <a:r>
              <a:rPr lang="ar-SA" sz="2400" b="1" dirty="0">
                <a:latin typeface="Calibri"/>
                <a:ea typeface="Calibri"/>
                <a:cs typeface="Simplified Arabic"/>
              </a:rPr>
              <a:t>طبقا للإقليم الجغرافي(الإ</a:t>
            </a:r>
            <a:r>
              <a:rPr lang="ar-EG" sz="2400" b="1" dirty="0">
                <a:latin typeface="Calibri"/>
                <a:ea typeface="Calibri"/>
                <a:cs typeface="Simplified Arabic"/>
              </a:rPr>
              <a:t>علام</a:t>
            </a:r>
            <a:r>
              <a:rPr lang="ar-SA" sz="2400" b="1" dirty="0">
                <a:latin typeface="Calibri"/>
                <a:ea typeface="Calibri"/>
                <a:cs typeface="Simplified Arabic"/>
              </a:rPr>
              <a:t> المحلي).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4063" y="2967240"/>
            <a:ext cx="72728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2400" b="1" dirty="0">
                <a:latin typeface="Calibri"/>
                <a:ea typeface="Calibri"/>
                <a:cs typeface="Simplified Arabic"/>
              </a:rPr>
              <a:t>4. التخصص على مستوى لغة التخاطب (الإعلام الموجه/ الدولي).</a:t>
            </a:r>
            <a:endParaRPr lang="en-US" sz="1600" dirty="0"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20286" y="904413"/>
            <a:ext cx="49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3200" b="1" dirty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√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5893" y="1639252"/>
            <a:ext cx="644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3200" b="1" dirty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√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5960" y="2267906"/>
            <a:ext cx="1570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3200" b="1" dirty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مثال واحد.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02473" y="3933056"/>
            <a:ext cx="1156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</a:pPr>
            <a:r>
              <a:rPr lang="ar-EG" sz="3200" b="1" dirty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المفتوح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1720" y="3933053"/>
            <a:ext cx="2676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Low" rtl="1">
              <a:spcBef>
                <a:spcPts val="0"/>
              </a:spcBef>
              <a:spcAft>
                <a:spcPts val="0"/>
              </a:spcAft>
            </a:pPr>
            <a:r>
              <a:rPr lang="ar-EG" sz="3200" b="1" dirty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العمومي(الحكومي)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560" y="3933056"/>
            <a:ext cx="1543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rtl="1">
              <a:spcBef>
                <a:spcPts val="0"/>
              </a:spcBef>
              <a:spcAft>
                <a:spcPts val="0"/>
              </a:spcAft>
            </a:pPr>
            <a:r>
              <a:rPr lang="ar-EG" sz="3200" b="1" dirty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الخاص</a:t>
            </a:r>
            <a:endParaRPr lang="en-US" sz="2000" dirty="0">
              <a:solidFill>
                <a:srgbClr val="FF0000"/>
              </a:solidFill>
              <a:effectLst/>
              <a:latin typeface="Calibri"/>
              <a:ea typeface="Calibri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66223" y="3933054"/>
            <a:ext cx="11015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EG" sz="3200" b="1" dirty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المشفر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015" y="4869160"/>
            <a:ext cx="2619375" cy="1752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807" y="4797152"/>
            <a:ext cx="2619375" cy="17430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13" y="4847416"/>
            <a:ext cx="2857500" cy="174783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936130" y="3933055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X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636167" y="3933052"/>
            <a:ext cx="410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Calibri"/>
                <a:ea typeface="Calibri"/>
                <a:cs typeface="Simplified Arabic"/>
              </a:rPr>
              <a:t>X</a:t>
            </a:r>
            <a:endParaRPr lang="en-US" dirty="0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65" y="2921051"/>
            <a:ext cx="719137" cy="65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937025" y="3487447"/>
            <a:ext cx="39982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EG" sz="2400" b="1" spc="-10" dirty="0">
                <a:solidFill>
                  <a:prstClr val="black"/>
                </a:solidFill>
                <a:ea typeface="Calibri"/>
                <a:cs typeface="Simplified Arabic"/>
              </a:rPr>
              <a:t>5. </a:t>
            </a:r>
            <a:r>
              <a:rPr lang="ar-SA" sz="2400" b="1" spc="-10" dirty="0">
                <a:solidFill>
                  <a:prstClr val="black"/>
                </a:solidFill>
                <a:ea typeface="Calibri"/>
                <a:cs typeface="Simplified Arabic"/>
              </a:rPr>
              <a:t>التخصص في المضمون</a:t>
            </a:r>
            <a:r>
              <a:rPr lang="ar-EG" sz="2400" b="1" spc="-10" dirty="0">
                <a:solidFill>
                  <a:prstClr val="black"/>
                </a:solidFill>
                <a:ea typeface="Calibri"/>
                <a:cs typeface="Simplified Arabic"/>
              </a:rPr>
              <a:t> والجمهور.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766" y="3329586"/>
            <a:ext cx="8048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111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9" grpId="0"/>
      <p:bldP spid="15" grpId="0"/>
      <p:bldP spid="16" grpId="0"/>
      <p:bldP spid="1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1784</TotalTime>
  <Words>416</Words>
  <Application>Microsoft Office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Calibri</vt:lpstr>
      <vt:lpstr>Constantia</vt:lpstr>
      <vt:lpstr>Franklin Gothic Book</vt:lpstr>
      <vt:lpstr>Franklin Gothic Medium</vt:lpstr>
      <vt:lpstr>Simplified Arabic</vt:lpstr>
      <vt:lpstr>Times New Roman</vt:lpstr>
      <vt:lpstr>Wingdings 2</vt:lpstr>
      <vt:lpstr>Trek</vt:lpstr>
      <vt:lpstr>مقرر الإذاعات والقنوات المتخصصة للفرقة الثالثة </vt:lpstr>
      <vt:lpstr>المحاضرة الثالثة: نشأة الإعلام المتخصص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73</cp:revision>
  <dcterms:created xsi:type="dcterms:W3CDTF">2020-03-24T00:59:16Z</dcterms:created>
  <dcterms:modified xsi:type="dcterms:W3CDTF">2020-11-21T17:54:29Z</dcterms:modified>
</cp:coreProperties>
</file>